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9" r:id="rId5"/>
    <p:sldId id="257" r:id="rId6"/>
    <p:sldId id="258" r:id="rId7"/>
    <p:sldId id="262" r:id="rId8"/>
    <p:sldId id="260" r:id="rId9"/>
    <p:sldId id="265" r:id="rId10"/>
    <p:sldId id="270" r:id="rId11"/>
    <p:sldId id="271" r:id="rId12"/>
    <p:sldId id="272" r:id="rId13"/>
    <p:sldId id="266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1AB1FF-A44D-476D-9767-61EFA4DB3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A4B05A2-0B0C-4813-A1DC-82F5719515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84FFF3-E6A4-417B-83D8-6CF3BBAE0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53D9-4765-4110-A20A-EBB1632F964E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577177-FAC0-48A5-8025-277401F21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EDFB36-CD33-4671-9BB0-134FD881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A655-3567-4A87-9CB4-0E17E8130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49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B14019-72F9-4279-AE3A-A53C01D3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F876C96-9DFD-48DF-A1DF-D5988CA44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CA4141-582F-48EC-8772-4F097746C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53D9-4765-4110-A20A-EBB1632F964E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BFD55C-F726-4015-A7CB-E43FC8A1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77586F-5BA7-4F32-A6A5-485088EF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A655-3567-4A87-9CB4-0E17E8130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196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FBED7D7-5CF8-4D86-8012-45095291E3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0860A7-FFCC-4CC4-8BB5-49E866E7C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E87354-27D0-4493-A3BD-E37D1325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53D9-4765-4110-A20A-EBB1632F964E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EB398B-F893-40AD-98D9-7A9DB56B8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65BD99-8152-4764-A5E8-CA997AE98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A655-3567-4A87-9CB4-0E17E8130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888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91EC55-636C-41EB-B5FF-7C457C8C0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2FA56B-21C4-43D2-ABCF-5391901EA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79AA2C-3292-49CF-A0B1-6D22DFD35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53D9-4765-4110-A20A-EBB1632F964E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54ECB0-60E8-451C-A389-FD8C5F953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9514F3-CD02-4BF3-B70F-FEEBF3206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A655-3567-4A87-9CB4-0E17E8130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99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C14984-A903-4A7F-A321-BF60BAA52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DC0D03-815A-4817-AF04-3FF8D37D5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302A48-245E-4B82-A651-345F5D603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53D9-4765-4110-A20A-EBB1632F964E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3203E7-C9BF-4AF7-B568-D2EE4EE5D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349497-4919-47C2-B921-939B47F16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A655-3567-4A87-9CB4-0E17E8130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59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EC70F5-F54F-4451-9A4B-0644B6A52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409629-AD23-473C-A5F7-3401F4A831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252FCE-35E9-46D7-A494-8576F59F0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686863-8728-4D18-B297-3B09FD149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53D9-4765-4110-A20A-EBB1632F964E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B17732-1C57-4CB3-B46C-17825C5ED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0085A87-7CF6-41D2-9FBB-A7536EB57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A655-3567-4A87-9CB4-0E17E8130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82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322539-C56A-438D-8751-56662416C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1CE5F-7DDF-4D75-8326-E86899C8B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508E0B-D31A-4AFC-8473-9E9D5F1E2A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DE57B1D-54B9-4999-8BB3-C00F3C90A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5648F49-002A-42F0-8FE8-71AF29D63F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D061ED6-45DE-474E-AFE3-197BFC566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53D9-4765-4110-A20A-EBB1632F964E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59F7093-875D-4A63-B186-EBB2DB46A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433AD5-30CF-4646-B815-F66959FA7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A655-3567-4A87-9CB4-0E17E8130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03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7C5861-433D-4924-A3C2-0F709288B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BC83265-651A-49C0-8C7F-21D834086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53D9-4765-4110-A20A-EBB1632F964E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0431386-0022-4372-B7AE-DB09125BC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2235EA8-3817-4A10-A5A4-7B3B0B63D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A655-3567-4A87-9CB4-0E17E8130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737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83AF7E0-93C1-4875-BFAC-859199C28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53D9-4765-4110-A20A-EBB1632F964E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855C70D-F491-44BA-8789-4FD1F6F63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C252930-05D7-4708-9940-4DC0E1876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A655-3567-4A87-9CB4-0E17E8130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00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F311CA-01D8-4077-ACE3-C305502AF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25BA35-DAA9-45DC-8B18-CA7A983B8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50F4039-ECA8-41A7-8862-440BFB9C3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983BE5-E6FC-4979-B509-9DCAAAE63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53D9-4765-4110-A20A-EBB1632F964E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C9962B-43EB-41E5-BCA7-947D35769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6FBF7E-6554-4C25-9A5A-BE2CFD20C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A655-3567-4A87-9CB4-0E17E8130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9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F56710-E566-46ED-8AED-76A6068C4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4602DB7-E98A-4412-ADE6-2F7C4971D3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AE13FAB-F029-4F53-BDFD-38D8BF3EE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4A9E31-E4EF-421B-8B52-7CA6ED208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53D9-4765-4110-A20A-EBB1632F964E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13545D0-E8D1-4269-B928-548742C1F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E9C51C6-ACB3-4F6B-A795-46B6E5F18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6A655-3567-4A87-9CB4-0E17E8130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479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75C472-254E-4C88-8D62-8CF621687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4A8F22-DED2-4B7D-A1C1-3CED57234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FD47FC-624D-4B33-9135-175798171B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E53D9-4765-4110-A20A-EBB1632F964E}" type="datetimeFigureOut">
              <a:rPr lang="ru-RU" smtClean="0"/>
              <a:t>24.10.2017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00AB24-028B-4C0D-A1CD-2EA626FC5F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508A3A-C3DC-4EB0-BCD6-334031AFD7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6A655-3567-4A87-9CB4-0E17E8130D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59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B5732D5-B521-4A10-93B9-AAC8498749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116" y="0"/>
            <a:ext cx="12308115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375A4A1-C1F4-447D-BC8D-AA74F2FF124D}"/>
              </a:ext>
            </a:extLst>
          </p:cNvPr>
          <p:cNvSpPr txBox="1"/>
          <p:nvPr/>
        </p:nvSpPr>
        <p:spPr>
          <a:xfrm>
            <a:off x="1016000" y="1117600"/>
            <a:ext cx="1037771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  <a:t>«Роль контроля </a:t>
            </a:r>
          </a:p>
          <a:p>
            <a:pPr algn="ctr"/>
            <a: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  <a:t>в функционировании и развитии методической деятельности»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846DF4-E8BB-413D-9CD5-AD7C1B0EE8AB}"/>
              </a:ext>
            </a:extLst>
          </p:cNvPr>
          <p:cNvSpPr txBox="1"/>
          <p:nvPr/>
        </p:nvSpPr>
        <p:spPr>
          <a:xfrm>
            <a:off x="4267200" y="4218631"/>
            <a:ext cx="6792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/>
              <a:t>Андреева Татьяна Валентиновна, </a:t>
            </a:r>
          </a:p>
          <a:p>
            <a:pPr algn="r"/>
            <a:r>
              <a:rPr lang="ru-RU" sz="2400" dirty="0"/>
              <a:t>зам. директора по УВР МБУДО ЦДТ «Олимп»</a:t>
            </a:r>
          </a:p>
        </p:txBody>
      </p:sp>
    </p:spTree>
    <p:extLst>
      <p:ext uri="{BB962C8B-B14F-4D97-AF65-F5344CB8AC3E}">
        <p14:creationId xmlns:p14="http://schemas.microsoft.com/office/powerpoint/2010/main" val="3528942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4A38F07-3106-4C2F-B3EF-F9B2A04F21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51"/>
            <a:ext cx="12192000" cy="6847449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C9CB056-1E5F-4FAD-8674-D1090321B457}"/>
              </a:ext>
            </a:extLst>
          </p:cNvPr>
          <p:cNvSpPr/>
          <p:nvPr/>
        </p:nvSpPr>
        <p:spPr>
          <a:xfrm>
            <a:off x="585216" y="689193"/>
            <a:ext cx="94366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самые распространенные формы контроля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оперативный, тематический, итоговый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оперативного контроля заключается в том, что с его помощью можно устранить незначительные сбои в работе, отрегулировать деятельность отдельных педагогов с помощью рекомендаций, советов. В оперативном контроле выделяются предупредительный, сравнительный, экспресс-диагностика и т.д. Оперативный  контроль предусматривает быстрое регулирование, немедленное исправление отдельных незначительных недостатков.</a:t>
            </a:r>
          </a:p>
        </p:txBody>
      </p:sp>
    </p:spTree>
    <p:extLst>
      <p:ext uri="{BB962C8B-B14F-4D97-AF65-F5344CB8AC3E}">
        <p14:creationId xmlns:p14="http://schemas.microsoft.com/office/powerpoint/2010/main" val="2396811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B5732D5-B521-4A10-93B9-AAC8498749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B75CB8A-9D14-403E-B7FC-B93E588FFBAD}"/>
              </a:ext>
            </a:extLst>
          </p:cNvPr>
          <p:cNvSpPr txBox="1"/>
          <p:nvPr/>
        </p:nvSpPr>
        <p:spPr>
          <a:xfrm>
            <a:off x="816864" y="435428"/>
            <a:ext cx="1111387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Главным предметом тематического контроля является система педагогической работы с учащимися по одному из разделов дополнительной общеобразовательной общеразвивающей программы. После тщательного, заранее спланированного изучения положения дел по конкретному направлению работы с учащимися обязательно проводится анализ результатов тематического контроля. Он позволяет установить причины сложившегося положения дел. По итогам тематического контроля и всестороннего анализа его результатов принимается конкретный план действий по устранению недостатков и коррекции образовательного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3465721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B5732D5-B521-4A10-93B9-AAC8498749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B75CB8A-9D14-403E-B7FC-B93E588FFBAD}"/>
              </a:ext>
            </a:extLst>
          </p:cNvPr>
          <p:cNvSpPr txBox="1"/>
          <p:nvPr/>
        </p:nvSpPr>
        <p:spPr>
          <a:xfrm>
            <a:off x="2145791" y="435428"/>
            <a:ext cx="913180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dirty="0"/>
          </a:p>
          <a:p>
            <a:pPr algn="ctr"/>
            <a:endParaRPr lang="ru-RU" sz="3200" dirty="0"/>
          </a:p>
          <a:p>
            <a:pPr algn="ctr"/>
            <a:endParaRPr lang="ru-RU" sz="3200" dirty="0"/>
          </a:p>
          <a:p>
            <a:pPr algn="ctr"/>
            <a:r>
              <a:rPr lang="ru-RU" sz="3200" dirty="0"/>
              <a:t>Итоговый контроль осуществляется после завершения отчетного периода (полугодие, год). Он направлен на изучение всего комплекса основных факторов, влияющих на конечные результаты.</a:t>
            </a:r>
          </a:p>
        </p:txBody>
      </p:sp>
    </p:spTree>
    <p:extLst>
      <p:ext uri="{BB962C8B-B14F-4D97-AF65-F5344CB8AC3E}">
        <p14:creationId xmlns:p14="http://schemas.microsoft.com/office/powerpoint/2010/main" val="3247969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B5732D5-B521-4A10-93B9-AAC8498749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5469"/>
            <a:ext cx="12350496" cy="751018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48311C9-2799-4AE6-B082-564CD07DF072}"/>
              </a:ext>
            </a:extLst>
          </p:cNvPr>
          <p:cNvSpPr txBox="1"/>
          <p:nvPr/>
        </p:nvSpPr>
        <p:spPr>
          <a:xfrm>
            <a:off x="1609344" y="304800"/>
            <a:ext cx="969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/>
              <a:t>Модель организации контрольно-аналитической деятельности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F493E97F-3383-489A-96B7-4B08436D33B9}"/>
              </a:ext>
            </a:extLst>
          </p:cNvPr>
          <p:cNvSpPr/>
          <p:nvPr/>
        </p:nvSpPr>
        <p:spPr>
          <a:xfrm>
            <a:off x="4650778" y="2594187"/>
            <a:ext cx="2347430" cy="12711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контроль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4307E2C-90F3-4E31-8E05-3C26FAFC2867}"/>
              </a:ext>
            </a:extLst>
          </p:cNvPr>
          <p:cNvSpPr txBox="1"/>
          <p:nvPr/>
        </p:nvSpPr>
        <p:spPr>
          <a:xfrm>
            <a:off x="4887476" y="1241854"/>
            <a:ext cx="1889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Предметно-обобщающий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A93EA3B-49E8-4FBD-93E2-668AE627861F}"/>
              </a:ext>
            </a:extLst>
          </p:cNvPr>
          <p:cNvSpPr txBox="1"/>
          <p:nvPr/>
        </p:nvSpPr>
        <p:spPr>
          <a:xfrm>
            <a:off x="8952912" y="1993219"/>
            <a:ext cx="17739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Оперативный</a:t>
            </a:r>
            <a:r>
              <a:rPr lang="ru-RU" dirty="0"/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BBCB63-1519-433A-A232-7B7F743B4B01}"/>
              </a:ext>
            </a:extLst>
          </p:cNvPr>
          <p:cNvSpPr txBox="1"/>
          <p:nvPr/>
        </p:nvSpPr>
        <p:spPr>
          <a:xfrm>
            <a:off x="1280160" y="2007373"/>
            <a:ext cx="15641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Фронтально- обзорный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F66687-9DD9-4DA9-8A68-AEA750A6A26B}"/>
              </a:ext>
            </a:extLst>
          </p:cNvPr>
          <p:cNvSpPr txBox="1"/>
          <p:nvPr/>
        </p:nvSpPr>
        <p:spPr>
          <a:xfrm>
            <a:off x="2982787" y="4656442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Персональный</a:t>
            </a:r>
            <a:r>
              <a:rPr lang="ru-RU" dirty="0"/>
              <a:t>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1E63079-50C3-4E19-A490-D606CF33EDAE}"/>
              </a:ext>
            </a:extLst>
          </p:cNvPr>
          <p:cNvSpPr txBox="1"/>
          <p:nvPr/>
        </p:nvSpPr>
        <p:spPr>
          <a:xfrm>
            <a:off x="8434228" y="4194777"/>
            <a:ext cx="24288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Предупредительно- тематический</a:t>
            </a:r>
          </a:p>
        </p:txBody>
      </p:sp>
      <p:cxnSp>
        <p:nvCxnSpPr>
          <p:cNvPr id="74" name="Прямая со стрелкой 73">
            <a:extLst>
              <a:ext uri="{FF2B5EF4-FFF2-40B4-BE49-F238E27FC236}">
                <a16:creationId xmlns:a16="http://schemas.microsoft.com/office/drawing/2014/main" id="{C1F9AD58-5FA3-4103-8431-293E988B284D}"/>
              </a:ext>
            </a:extLst>
          </p:cNvPr>
          <p:cNvCxnSpPr>
            <a:cxnSpLocks/>
          </p:cNvCxnSpPr>
          <p:nvPr/>
        </p:nvCxnSpPr>
        <p:spPr>
          <a:xfrm flipH="1" flipV="1">
            <a:off x="5796326" y="1861830"/>
            <a:ext cx="13287" cy="662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>
            <a:extLst>
              <a:ext uri="{FF2B5EF4-FFF2-40B4-BE49-F238E27FC236}">
                <a16:creationId xmlns:a16="http://schemas.microsoft.com/office/drawing/2014/main" id="{3F066748-2F56-41EF-8233-DEBB5EC78C91}"/>
              </a:ext>
            </a:extLst>
          </p:cNvPr>
          <p:cNvCxnSpPr>
            <a:cxnSpLocks/>
          </p:cNvCxnSpPr>
          <p:nvPr/>
        </p:nvCxnSpPr>
        <p:spPr>
          <a:xfrm flipH="1" flipV="1">
            <a:off x="2844277" y="2425130"/>
            <a:ext cx="2014996" cy="494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>
            <a:extLst>
              <a:ext uri="{FF2B5EF4-FFF2-40B4-BE49-F238E27FC236}">
                <a16:creationId xmlns:a16="http://schemas.microsoft.com/office/drawing/2014/main" id="{6484E49E-1FCE-4B10-A98D-334F44CF7385}"/>
              </a:ext>
            </a:extLst>
          </p:cNvPr>
          <p:cNvCxnSpPr>
            <a:cxnSpLocks/>
          </p:cNvCxnSpPr>
          <p:nvPr/>
        </p:nvCxnSpPr>
        <p:spPr>
          <a:xfrm flipH="1">
            <a:off x="4096512" y="3773833"/>
            <a:ext cx="1005394" cy="848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599C12FA-BAEF-4BB1-802D-12547B497CBF}"/>
              </a:ext>
            </a:extLst>
          </p:cNvPr>
          <p:cNvCxnSpPr>
            <a:cxnSpLocks/>
          </p:cNvCxnSpPr>
          <p:nvPr/>
        </p:nvCxnSpPr>
        <p:spPr>
          <a:xfrm>
            <a:off x="6656832" y="3773833"/>
            <a:ext cx="1670304" cy="744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id="{6CC18A0F-67F5-444C-91DE-388A980EF1BA}"/>
              </a:ext>
            </a:extLst>
          </p:cNvPr>
          <p:cNvCxnSpPr>
            <a:cxnSpLocks/>
          </p:cNvCxnSpPr>
          <p:nvPr/>
        </p:nvCxnSpPr>
        <p:spPr>
          <a:xfrm flipV="1">
            <a:off x="6984710" y="2362551"/>
            <a:ext cx="1878874" cy="556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758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4A38F07-3106-4C2F-B3EF-F9B2A04F21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51"/>
            <a:ext cx="12192000" cy="6847449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C9CB056-1E5F-4FAD-8674-D1090321B457}"/>
              </a:ext>
            </a:extLst>
          </p:cNvPr>
          <p:cNvSpPr/>
          <p:nvPr/>
        </p:nvSpPr>
        <p:spPr>
          <a:xfrm>
            <a:off x="597408" y="471392"/>
            <a:ext cx="94366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19E4751-5DFB-471A-A84D-5BF928C85A6F}"/>
              </a:ext>
            </a:extLst>
          </p:cNvPr>
          <p:cNvSpPr/>
          <p:nvPr/>
        </p:nvSpPr>
        <p:spPr>
          <a:xfrm>
            <a:off x="2157984" y="2889796"/>
            <a:ext cx="6461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2FC33D-5681-41EB-8FE9-DBC9BEAE3597}"/>
              </a:ext>
            </a:extLst>
          </p:cNvPr>
          <p:cNvSpPr txBox="1"/>
          <p:nvPr/>
        </p:nvSpPr>
        <p:spPr>
          <a:xfrm>
            <a:off x="1146048" y="471392"/>
            <a:ext cx="70469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Очень важно создать единую систему контроля всех направлений работы УДО. Эффективность зависит от четкого распределения обязанностей между всеми сотрудниками единых подходов и полной согласованности действий.</a:t>
            </a:r>
          </a:p>
          <a:p>
            <a:endParaRPr lang="ru-RU" sz="2400" dirty="0"/>
          </a:p>
          <a:p>
            <a:r>
              <a:rPr lang="ru-RU" sz="2400" dirty="0"/>
              <a:t>Правильно организованный контроль является одним из основных условий рационального управления. Он повышает ответственность каждого сотрудника учреждения, дает возможность своевременно скорректировать работу и увидеть положительный опыт.</a:t>
            </a:r>
          </a:p>
        </p:txBody>
      </p:sp>
    </p:spTree>
    <p:extLst>
      <p:ext uri="{BB962C8B-B14F-4D97-AF65-F5344CB8AC3E}">
        <p14:creationId xmlns:p14="http://schemas.microsoft.com/office/powerpoint/2010/main" val="79154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B5732D5-B521-4A10-93B9-AAC8498749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116" y="0"/>
            <a:ext cx="12308115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B3C4FC-0B34-4C82-858A-0C9F04AF3556}"/>
              </a:ext>
            </a:extLst>
          </p:cNvPr>
          <p:cNvSpPr/>
          <p:nvPr/>
        </p:nvSpPr>
        <p:spPr>
          <a:xfrm>
            <a:off x="1683658" y="765353"/>
            <a:ext cx="989874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Методическая работа</a:t>
            </a:r>
            <a:r>
              <a:rPr lang="ru-RU" sz="3200" dirty="0"/>
              <a:t> – система взаимосвязанных мер, действий, мероприятий, направленных на всестороннее повышение квалификации и профессионального мастерства каждого педагога, на развитие и повышение творческого потенциала педагогических коллективов. Ее основа – достижения педагогической науки, передовой педагогический опыт и анализ происходящих педагогических процессов.</a:t>
            </a:r>
          </a:p>
        </p:txBody>
      </p:sp>
    </p:spTree>
    <p:extLst>
      <p:ext uri="{BB962C8B-B14F-4D97-AF65-F5344CB8AC3E}">
        <p14:creationId xmlns:p14="http://schemas.microsoft.com/office/powerpoint/2010/main" val="268593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4A38F07-3106-4C2F-B3EF-F9B2A04F21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744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10E08B7-87F4-43F2-BBDF-CAB9545E1D3A}"/>
              </a:ext>
            </a:extLst>
          </p:cNvPr>
          <p:cNvSpPr txBox="1"/>
          <p:nvPr/>
        </p:nvSpPr>
        <p:spPr>
          <a:xfrm>
            <a:off x="696687" y="203200"/>
            <a:ext cx="9042400" cy="6664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b="1" i="1" dirty="0"/>
              <a:t>Основные виды методической деятельности:</a:t>
            </a:r>
          </a:p>
          <a:p>
            <a:pPr>
              <a:lnSpc>
                <a:spcPct val="150000"/>
              </a:lnSpc>
            </a:pPr>
            <a:r>
              <a:rPr lang="ru-RU" sz="3200" dirty="0"/>
              <a:t>- самообразование,</a:t>
            </a:r>
          </a:p>
          <a:p>
            <a:pPr>
              <a:lnSpc>
                <a:spcPct val="150000"/>
              </a:lnSpc>
            </a:pPr>
            <a:r>
              <a:rPr lang="ru-RU" sz="3200" dirty="0"/>
              <a:t>- методическое исследование,</a:t>
            </a:r>
          </a:p>
          <a:p>
            <a:pPr>
              <a:lnSpc>
                <a:spcPct val="150000"/>
              </a:lnSpc>
            </a:pPr>
            <a:r>
              <a:rPr lang="ru-RU" sz="3200" dirty="0"/>
              <a:t>- описание и обобщение передового опыта, </a:t>
            </a:r>
          </a:p>
          <a:p>
            <a:pPr>
              <a:lnSpc>
                <a:spcPct val="150000"/>
              </a:lnSpc>
            </a:pPr>
            <a:r>
              <a:rPr lang="ru-RU" sz="3200" dirty="0"/>
              <a:t>- создание методической продукции, </a:t>
            </a:r>
          </a:p>
          <a:p>
            <a:pPr>
              <a:lnSpc>
                <a:spcPct val="150000"/>
              </a:lnSpc>
            </a:pPr>
            <a:r>
              <a:rPr lang="ru-RU" sz="3200" dirty="0"/>
              <a:t>- обучение педагогических кадров, методическое руководство,</a:t>
            </a:r>
          </a:p>
          <a:p>
            <a:pPr>
              <a:lnSpc>
                <a:spcPct val="150000"/>
              </a:lnSpc>
            </a:pPr>
            <a:r>
              <a:rPr lang="ru-RU" sz="3200" dirty="0"/>
              <a:t>- методическая помощь,</a:t>
            </a:r>
          </a:p>
          <a:p>
            <a:pPr>
              <a:lnSpc>
                <a:spcPct val="150000"/>
              </a:lnSpc>
            </a:pPr>
            <a:r>
              <a:rPr lang="ru-RU" sz="3200" dirty="0"/>
              <a:t>- методическая коррекция.</a:t>
            </a:r>
          </a:p>
        </p:txBody>
      </p:sp>
    </p:spTree>
    <p:extLst>
      <p:ext uri="{BB962C8B-B14F-4D97-AF65-F5344CB8AC3E}">
        <p14:creationId xmlns:p14="http://schemas.microsoft.com/office/powerpoint/2010/main" val="2449581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B5732D5-B521-4A10-93B9-AAC8498749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B75CB8A-9D14-403E-B7FC-B93E588FFBAD}"/>
              </a:ext>
            </a:extLst>
          </p:cNvPr>
          <p:cNvSpPr txBox="1"/>
          <p:nvPr/>
        </p:nvSpPr>
        <p:spPr>
          <a:xfrm>
            <a:off x="1219200" y="435428"/>
            <a:ext cx="107115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Контроль – одна из функций управления, существующая </a:t>
            </a:r>
          </a:p>
          <a:p>
            <a:r>
              <a:rPr lang="ru-RU" sz="3200" dirty="0"/>
              <a:t>в тесной взаимосвязи и органическом взаимодействии </a:t>
            </a:r>
          </a:p>
          <a:p>
            <a:r>
              <a:rPr lang="ru-RU" sz="3200" dirty="0"/>
              <a:t>с функциями планирования, педагогического анализа, регулирования и коррекции. Контроль в учреждении дополнительного образования – это система наблюдений и проверок соответствия образовательного процесса целям и задачам образовательной Программы и Устава УДО, общегосударственным установкам, планам, нормативным документам. </a:t>
            </a:r>
          </a:p>
        </p:txBody>
      </p:sp>
    </p:spTree>
    <p:extLst>
      <p:ext uri="{BB962C8B-B14F-4D97-AF65-F5344CB8AC3E}">
        <p14:creationId xmlns:p14="http://schemas.microsoft.com/office/powerpoint/2010/main" val="2596557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B5732D5-B521-4A10-93B9-AAC8498749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B75CB8A-9D14-403E-B7FC-B93E588FFBAD}"/>
              </a:ext>
            </a:extLst>
          </p:cNvPr>
          <p:cNvSpPr txBox="1"/>
          <p:nvPr/>
        </p:nvSpPr>
        <p:spPr>
          <a:xfrm>
            <a:off x="1219200" y="435428"/>
            <a:ext cx="10711543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Важность функции контроля в единой системе образовательной работы определяется следующими положениями: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/>
              <a:t>Контроль позволяет установить, все ли в учреждении выполняется в соответствии с нормативными документами, решениями педагогического совета или распоряжением руководителя. Он помогает выявить отклонения и их причины, определить пути и методы устранения недостатков.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/>
              <a:t>Устраняясь от контроля или осуществляя его не систематически – теряем возможность оперативно вмешиваться в ход образовательного процесса, методической деятельности, управлять ими.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/>
              <a:t>Отсутствие системы контроля вызывает стихийность в реализации образовательного процесса.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/>
              <a:t>Контроль является важнейшим фактором воспитания молодых кадров, усиления личной ответственности молодого специалиста за исполнения своих обязанностей.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6984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4A38F07-3106-4C2F-B3EF-F9B2A04F21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84"/>
            <a:ext cx="12192000" cy="68474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3858549-BCBB-4800-8EBF-4C50A0ED2CDB}"/>
              </a:ext>
            </a:extLst>
          </p:cNvPr>
          <p:cNvSpPr txBox="1"/>
          <p:nvPr/>
        </p:nvSpPr>
        <p:spPr>
          <a:xfrm>
            <a:off x="3309257" y="348343"/>
            <a:ext cx="618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/>
              <a:t>Функции контроля: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940E3-4A5E-41D1-8035-F447AF050381}"/>
              </a:ext>
            </a:extLst>
          </p:cNvPr>
          <p:cNvSpPr txBox="1"/>
          <p:nvPr/>
        </p:nvSpPr>
        <p:spPr>
          <a:xfrm>
            <a:off x="667657" y="1438565"/>
            <a:ext cx="90859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Посредством функции контроля выявляются проблемы, </a:t>
            </a:r>
          </a:p>
          <a:p>
            <a:r>
              <a:rPr lang="ru-RU" sz="2800" dirty="0"/>
              <a:t>что позволяет скорректировать деятельность организации на предотвращение кризисного положения.</a:t>
            </a:r>
          </a:p>
          <a:p>
            <a:r>
              <a:rPr lang="ru-RU" sz="2800" dirty="0"/>
              <a:t>Контроль позволяет: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фиксировать ошибки, сознательные и несознательные нарушения;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исправлять их до того, как они возникнут на пути достижения цели;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определить, какая деятельность на пути достижения цели была наиболее эффективна.</a:t>
            </a:r>
          </a:p>
        </p:txBody>
      </p:sp>
    </p:spTree>
    <p:extLst>
      <p:ext uri="{BB962C8B-B14F-4D97-AF65-F5344CB8AC3E}">
        <p14:creationId xmlns:p14="http://schemas.microsoft.com/office/powerpoint/2010/main" val="214587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4A38F07-3106-4C2F-B3EF-F9B2A04F21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84"/>
            <a:ext cx="12192000" cy="6847449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93A8900-EFD4-4B7D-8446-C98E4E6257A9}"/>
              </a:ext>
            </a:extLst>
          </p:cNvPr>
          <p:cNvSpPr/>
          <p:nvPr/>
        </p:nvSpPr>
        <p:spPr>
          <a:xfrm>
            <a:off x="580572" y="360686"/>
            <a:ext cx="92456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Контрольно-диагностическая функция методической службы</a:t>
            </a:r>
            <a:r>
              <a:rPr lang="ru-RU" sz="32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ru-RU" sz="2400" dirty="0"/>
              <a:t>Контрольно-диагностическая функция занимает особое место в деятельности методической службы и реализуется по отношению к педагогам. Организация контроля позволяет определить соответствие функционирования и развития методической деятельности.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Содержание педагогической диагностики включает: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400" dirty="0"/>
              <a:t> оперативное изучение и оценку педагогических явлений 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      и процессов;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2400" dirty="0"/>
              <a:t>регулирование и коррекцию процесса или явления.</a:t>
            </a:r>
          </a:p>
        </p:txBody>
      </p:sp>
    </p:spTree>
    <p:extLst>
      <p:ext uri="{BB962C8B-B14F-4D97-AF65-F5344CB8AC3E}">
        <p14:creationId xmlns:p14="http://schemas.microsoft.com/office/powerpoint/2010/main" val="771851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4A38F07-3106-4C2F-B3EF-F9B2A04F21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7449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5AE7D7F-D7B2-40B2-B054-0EC6168A87FA}"/>
              </a:ext>
            </a:extLst>
          </p:cNvPr>
          <p:cNvSpPr/>
          <p:nvPr/>
        </p:nvSpPr>
        <p:spPr>
          <a:xfrm>
            <a:off x="420913" y="403722"/>
            <a:ext cx="10539695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Контроль должен быть регулярным, систематическим, действенным и гласным. При его осуществлении необходимо соблюдать определенную последовательность, или алгоритм осуществления:</a:t>
            </a:r>
            <a:endParaRPr lang="ru-RU" sz="1100" dirty="0"/>
          </a:p>
          <a:p>
            <a:pPr marL="514350" indent="-514350">
              <a:buAutoNum type="arabicPeriod"/>
            </a:pPr>
            <a:r>
              <a:rPr lang="ru-RU" sz="2800" dirty="0"/>
              <a:t>Определение цели и объекта контроля.</a:t>
            </a:r>
          </a:p>
          <a:p>
            <a:pPr marL="514350" indent="-514350">
              <a:buAutoNum type="arabicPeriod"/>
            </a:pPr>
            <a:r>
              <a:rPr lang="ru-RU" sz="2800" dirty="0"/>
              <a:t>Разработка программы (плана) контроля.</a:t>
            </a:r>
          </a:p>
          <a:p>
            <a:pPr marL="514350" indent="-514350">
              <a:buAutoNum type="arabicPeriod"/>
            </a:pPr>
            <a:r>
              <a:rPr lang="ru-RU" sz="2800" dirty="0"/>
              <a:t>Сбор информации.</a:t>
            </a:r>
          </a:p>
          <a:p>
            <a:pPr marL="514350" indent="-514350">
              <a:buAutoNum type="arabicPeriod"/>
            </a:pPr>
            <a:r>
              <a:rPr lang="ru-RU" sz="2800" dirty="0"/>
              <a:t>Первичный анализ собранного материала.</a:t>
            </a:r>
          </a:p>
          <a:p>
            <a:pPr marL="514350" indent="-514350">
              <a:buAutoNum type="arabicPeriod"/>
            </a:pPr>
            <a:r>
              <a:rPr lang="ru-RU" sz="2800" dirty="0"/>
              <a:t>Выработка рекомендаций и путей исправления недостатков.</a:t>
            </a:r>
          </a:p>
          <a:p>
            <a:pPr marL="514350" indent="-514350">
              <a:buAutoNum type="arabicPeriod"/>
            </a:pPr>
            <a:r>
              <a:rPr lang="ru-RU" sz="2800" dirty="0"/>
              <a:t>Проверка исполнения рекомендаций.</a:t>
            </a:r>
          </a:p>
          <a:p>
            <a:endParaRPr lang="ru-RU" sz="1200" dirty="0"/>
          </a:p>
          <a:p>
            <a:r>
              <a:rPr lang="ru-RU" sz="2800" dirty="0"/>
              <a:t>Функции контроля и педагогического анализа не только взаимосвязаны, они тесно переплетаются и взаимодействуют </a:t>
            </a:r>
          </a:p>
          <a:p>
            <a:r>
              <a:rPr lang="ru-RU" sz="2800" dirty="0"/>
              <a:t>в процессе осуществления контроля.</a:t>
            </a:r>
          </a:p>
        </p:txBody>
      </p:sp>
    </p:spTree>
    <p:extLst>
      <p:ext uri="{BB962C8B-B14F-4D97-AF65-F5344CB8AC3E}">
        <p14:creationId xmlns:p14="http://schemas.microsoft.com/office/powerpoint/2010/main" val="2072588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4A38F07-3106-4C2F-B3EF-F9B2A04F21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51"/>
            <a:ext cx="12192000" cy="6847449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C9CB056-1E5F-4FAD-8674-D1090321B457}"/>
              </a:ext>
            </a:extLst>
          </p:cNvPr>
          <p:cNvSpPr/>
          <p:nvPr/>
        </p:nvSpPr>
        <p:spPr>
          <a:xfrm>
            <a:off x="597408" y="471392"/>
            <a:ext cx="94366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отметить и его субъективность, поскольку контролирующий (методист, руководитель структурного подразделения, заместитель директора) оценивает работу педагога (занятия, формы работы) с позиции собственного опыта.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19E4751-5DFB-471A-A84D-5BF928C85A6F}"/>
              </a:ext>
            </a:extLst>
          </p:cNvPr>
          <p:cNvSpPr/>
          <p:nvPr/>
        </p:nvSpPr>
        <p:spPr>
          <a:xfrm>
            <a:off x="2157984" y="2889796"/>
            <a:ext cx="64617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</a:t>
            </a:r>
            <a:r>
              <a:rPr lang="ru-RU" dirty="0"/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работы педагога, качества знаний и умений его учащихся должно проводиться на основе разработанных методической службой программ управления качеством.</a:t>
            </a:r>
          </a:p>
        </p:txBody>
      </p:sp>
    </p:spTree>
    <p:extLst>
      <p:ext uri="{BB962C8B-B14F-4D97-AF65-F5344CB8AC3E}">
        <p14:creationId xmlns:p14="http://schemas.microsoft.com/office/powerpoint/2010/main" val="26171371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734</Words>
  <Application>Microsoft Office PowerPoint</Application>
  <PresentationFormat>Широкоэкранный</PresentationFormat>
  <Paragraphs>63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22</cp:revision>
  <dcterms:created xsi:type="dcterms:W3CDTF">2017-10-24T09:49:52Z</dcterms:created>
  <dcterms:modified xsi:type="dcterms:W3CDTF">2017-10-24T20:31:45Z</dcterms:modified>
</cp:coreProperties>
</file>